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95" r:id="rId25"/>
    <p:sldId id="296" r:id="rId26"/>
    <p:sldId id="297" r:id="rId27"/>
    <p:sldId id="298" r:id="rId28"/>
    <p:sldId id="299" r:id="rId29"/>
    <p:sldId id="300" r:id="rId30"/>
    <p:sldId id="301" r:id="rId31"/>
    <p:sldId id="302" r:id="rId32"/>
    <p:sldId id="279" r:id="rId33"/>
    <p:sldId id="280" r:id="rId34"/>
    <p:sldId id="281" r:id="rId35"/>
    <p:sldId id="282" r:id="rId36"/>
    <p:sldId id="283" r:id="rId37"/>
    <p:sldId id="284" r:id="rId38"/>
    <p:sldId id="285" r:id="rId39"/>
    <p:sldId id="286" r:id="rId40"/>
    <p:sldId id="287" r:id="rId41"/>
    <p:sldId id="288" r:id="rId42"/>
    <p:sldId id="289" r:id="rId43"/>
    <p:sldId id="290" r:id="rId44"/>
    <p:sldId id="291" r:id="rId45"/>
    <p:sldId id="292" r:id="rId46"/>
    <p:sldId id="293" r:id="rId47"/>
    <p:sldId id="294"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3" d="100"/>
          <a:sy n="53" d="100"/>
        </p:scale>
        <p:origin x="-222"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457135-2EBC-40A7-87DE-0B72203AD76D}" type="datetimeFigureOut">
              <a:rPr lang="en-US" smtClean="0"/>
              <a:t>8/22/2012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31840C-7865-45C7-A2B5-1E4FA6FCB79F}" type="slidenum">
              <a:rPr lang="en-US" smtClean="0"/>
              <a:t>‹#›</a:t>
            </a:fld>
            <a:endParaRPr lang="en-US"/>
          </a:p>
        </p:txBody>
      </p:sp>
    </p:spTree>
    <p:extLst>
      <p:ext uri="{BB962C8B-B14F-4D97-AF65-F5344CB8AC3E}">
        <p14:creationId xmlns:p14="http://schemas.microsoft.com/office/powerpoint/2010/main" val="16755288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52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53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54</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55</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56</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57</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58</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59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6</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60</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61</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62</a:t>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63</a:t>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64</a:t>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65</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31840C-7865-45C7-A2B5-1E4FA6FCB79F}"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0396DD64-C828-4273-8215-063A863E4418}" type="datetimeFigureOut">
              <a:rPr lang="en-US" smtClean="0"/>
              <a:t>8/22/2012</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95B02B5A-B130-4C2D-88C9-2D8F90D1503F}" type="slidenum">
              <a:rPr lang="en-US" smtClean="0"/>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396DD64-C828-4273-8215-063A863E4418}" type="datetimeFigureOut">
              <a:rPr lang="en-US" smtClean="0"/>
              <a:t>8/22/2012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5B02B5A-B130-4C2D-88C9-2D8F90D1503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396DD64-C828-4273-8215-063A863E4418}" type="datetimeFigureOut">
              <a:rPr lang="en-US" smtClean="0"/>
              <a:t>8/22/2012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5B02B5A-B130-4C2D-88C9-2D8F90D1503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396DD64-C828-4273-8215-063A863E4418}" type="datetimeFigureOut">
              <a:rPr lang="en-US" smtClean="0"/>
              <a:t>8/22/2012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5B02B5A-B130-4C2D-88C9-2D8F90D1503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0396DD64-C828-4273-8215-063A863E4418}" type="datetimeFigureOut">
              <a:rPr lang="en-US" smtClean="0"/>
              <a:t>8/22/2012</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95B02B5A-B130-4C2D-88C9-2D8F90D1503F}" type="slidenum">
              <a:rPr lang="en-US" smtClean="0"/>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396DD64-C828-4273-8215-063A863E4418}" type="datetimeFigureOut">
              <a:rPr lang="en-US" smtClean="0"/>
              <a:t>8/22/2012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95B02B5A-B130-4C2D-88C9-2D8F90D1503F}" type="slidenum">
              <a:rPr lang="en-US" smtClean="0"/>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396DD64-C828-4273-8215-063A863E4418}" type="datetimeFigureOut">
              <a:rPr lang="en-US" smtClean="0"/>
              <a:t>8/22/2012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95B02B5A-B130-4C2D-88C9-2D8F90D1503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396DD64-C828-4273-8215-063A863E4418}" type="datetimeFigureOut">
              <a:rPr lang="en-US" smtClean="0"/>
              <a:t>8/22/2012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5B02B5A-B130-4C2D-88C9-2D8F90D1503F}" type="slidenum">
              <a:rPr lang="en-US" smtClean="0"/>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0396DD64-C828-4273-8215-063A863E4418}" type="datetimeFigureOut">
              <a:rPr lang="en-US" smtClean="0"/>
              <a:t>8/22/2012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95B02B5A-B130-4C2D-88C9-2D8F90D1503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0396DD64-C828-4273-8215-063A863E4418}" type="datetimeFigureOut">
              <a:rPr lang="en-US" smtClean="0"/>
              <a:t>8/22/2012</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95B02B5A-B130-4C2D-88C9-2D8F90D1503F}" type="slidenum">
              <a:rPr lang="en-US" smtClean="0"/>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0396DD64-C828-4273-8215-063A863E4418}" type="datetimeFigureOut">
              <a:rPr lang="en-US" smtClean="0"/>
              <a:t>8/22/2012</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95B02B5A-B130-4C2D-88C9-2D8F90D1503F}" type="slidenum">
              <a:rPr lang="en-US" smtClean="0"/>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0396DD64-C828-4273-8215-063A863E4418}" type="datetimeFigureOut">
              <a:rPr lang="en-US" smtClean="0"/>
              <a:t>8/22/2012</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95B02B5A-B130-4C2D-88C9-2D8F90D1503F}" type="slidenum">
              <a:rPr lang="en-US" smtClean="0"/>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Differentiated Instruction</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Small Group Instruction </a:t>
            </a:r>
            <a:endParaRPr lang="en-US" dirty="0"/>
          </a:p>
        </p:txBody>
      </p:sp>
      <p:sp>
        <p:nvSpPr>
          <p:cNvPr id="3" name="Content Placeholder 2"/>
          <p:cNvSpPr>
            <a:spLocks noGrp="1"/>
          </p:cNvSpPr>
          <p:nvPr>
            <p:ph idx="1"/>
          </p:nvPr>
        </p:nvSpPr>
        <p:spPr/>
        <p:txBody>
          <a:bodyPr>
            <a:normAutofit fontScale="70000" lnSpcReduction="20000"/>
          </a:bodyPr>
          <a:lstStyle/>
          <a:p>
            <a:endParaRPr lang="en-US" dirty="0" smtClean="0"/>
          </a:p>
          <a:p>
            <a:r>
              <a:rPr lang="en-US" dirty="0" smtClean="0"/>
              <a:t>1. Implement strategies that teach students how to work with other students as part of each subject. It is not an option. </a:t>
            </a:r>
          </a:p>
          <a:p>
            <a:endParaRPr lang="en-US" dirty="0" smtClean="0"/>
          </a:p>
          <a:p>
            <a:r>
              <a:rPr lang="en-US" dirty="0" smtClean="0"/>
              <a:t>2. Develop “deep understanding” of concepts with students. </a:t>
            </a:r>
          </a:p>
          <a:p>
            <a:endParaRPr lang="en-US" dirty="0" smtClean="0"/>
          </a:p>
          <a:p>
            <a:r>
              <a:rPr lang="en-US" dirty="0" smtClean="0"/>
              <a:t>3. Develop performance assessments that are worked on within the context of the class. </a:t>
            </a:r>
          </a:p>
          <a:p>
            <a:endParaRPr lang="en-US" dirty="0" smtClean="0"/>
          </a:p>
          <a:p>
            <a:r>
              <a:rPr lang="en-US" dirty="0" smtClean="0"/>
              <a:t>4. Develop homework that students can successfully complete and ascertain their ability to do the homework during the class. </a:t>
            </a:r>
          </a:p>
          <a:p>
            <a:endParaRPr lang="en-US" dirty="0" smtClean="0"/>
          </a:p>
          <a:p>
            <a:r>
              <a:rPr lang="en-US" dirty="0" smtClean="0"/>
              <a:t>5. Develop short, direct, and quick performance assessments. </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idx="1"/>
          </p:nvPr>
        </p:nvSpPr>
        <p:spPr/>
        <p:txBody>
          <a:bodyPr>
            <a:normAutofit fontScale="62500" lnSpcReduction="20000"/>
          </a:bodyPr>
          <a:lstStyle/>
          <a:p>
            <a:endParaRPr lang="en-US" dirty="0" smtClean="0"/>
          </a:p>
          <a:p>
            <a:r>
              <a:rPr lang="en-US" dirty="0" smtClean="0"/>
              <a:t>6. Blend the use of performance assessments during each marking period. </a:t>
            </a:r>
          </a:p>
          <a:p>
            <a:endParaRPr lang="en-US" dirty="0" smtClean="0"/>
          </a:p>
          <a:p>
            <a:r>
              <a:rPr lang="en-US" dirty="0" smtClean="0"/>
              <a:t>7. “Count” performance assessments as much as traditional multiple choice, fill in the blank, and short answer tests. </a:t>
            </a:r>
          </a:p>
          <a:p>
            <a:endParaRPr lang="en-US" dirty="0" smtClean="0"/>
          </a:p>
          <a:p>
            <a:r>
              <a:rPr lang="en-US" dirty="0" smtClean="0"/>
              <a:t>8. Target all assessment toward the learning objectives or standards, and to the test. </a:t>
            </a:r>
          </a:p>
          <a:p>
            <a:endParaRPr lang="en-US" dirty="0" smtClean="0"/>
          </a:p>
          <a:p>
            <a:r>
              <a:rPr lang="en-US" dirty="0" smtClean="0"/>
              <a:t>9. Utilize the concept of “backward design,” whereby the test for a unit is developed before the unit is taught so that the teachers focus instruction directly on the material to be learned. </a:t>
            </a:r>
          </a:p>
          <a:p>
            <a:endParaRPr lang="en-US" dirty="0" smtClean="0"/>
          </a:p>
          <a:p>
            <a:r>
              <a:rPr lang="en-US" dirty="0" smtClean="0"/>
              <a:t>10. Alternate small group instruction and large group instruction in class periods. </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idx="1"/>
          </p:nvPr>
        </p:nvSpPr>
        <p:spPr/>
        <p:txBody>
          <a:bodyPr>
            <a:normAutofit fontScale="92500" lnSpcReduction="20000"/>
          </a:bodyPr>
          <a:lstStyle/>
          <a:p>
            <a:endParaRPr lang="en-US" dirty="0" smtClean="0"/>
          </a:p>
          <a:p>
            <a:r>
              <a:rPr lang="en-US" dirty="0" smtClean="0"/>
              <a:t>11. Utilize deep level questioning techniques with students asking the 36 different types of questions. </a:t>
            </a:r>
          </a:p>
          <a:p>
            <a:endParaRPr lang="en-US" dirty="0" smtClean="0"/>
          </a:p>
          <a:p>
            <a:r>
              <a:rPr lang="en-US" dirty="0" smtClean="0"/>
              <a:t>12. Utilize learning group starters on a frequent basis. </a:t>
            </a:r>
          </a:p>
          <a:p>
            <a:endParaRPr lang="en-US" dirty="0" smtClean="0"/>
          </a:p>
          <a:p>
            <a:r>
              <a:rPr lang="en-US" dirty="0" smtClean="0"/>
              <a:t>13. Small group instruction is instructional; that is, the teaching by the teacher continues during guided practice segments during a class period. </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Varying the Content </a:t>
            </a:r>
            <a:endParaRPr lang="en-US" dirty="0"/>
          </a:p>
        </p:txBody>
      </p:sp>
      <p:sp>
        <p:nvSpPr>
          <p:cNvPr id="3" name="Content Placeholder 2"/>
          <p:cNvSpPr>
            <a:spLocks noGrp="1"/>
          </p:cNvSpPr>
          <p:nvPr>
            <p:ph idx="1"/>
          </p:nvPr>
        </p:nvSpPr>
        <p:spPr/>
        <p:txBody>
          <a:bodyPr/>
          <a:lstStyle/>
          <a:p>
            <a:endParaRPr lang="en-US" dirty="0" smtClean="0"/>
          </a:p>
          <a:p>
            <a:r>
              <a:rPr lang="en-US" dirty="0" smtClean="0"/>
              <a:t>1. Start with the basic lesson design and differentiate in the Guided Practice segment of the lesson so that the teacher can determine if the students are ready and can handle the differentiation. </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r>
              <a:rPr lang="en-US" dirty="0" smtClean="0"/>
              <a:t>2. Differentiate the “how” of instruction before differentiating the “what.” This practice will let the teacher know if the students can handle differentiation, and provide the teacher with insight as to how far the students can go during differentiation.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endParaRPr lang="en-US" dirty="0" smtClean="0"/>
          </a:p>
          <a:p>
            <a:r>
              <a:rPr lang="en-US" dirty="0" smtClean="0"/>
              <a:t>3. When differentiating the materials, activities, assessments, and techniques, it is important to understand that the teacher’s objective is to have as many students, preferably all, reach the learning objective or standard. This start in the differentiation process keeps the focus on mastery by large numbers of students and does not track students in the manner that some commercial products for differentiated instruction do. </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r>
              <a:rPr lang="en-US" dirty="0" smtClean="0"/>
              <a:t>4. Different students can reach the learning objective through different ways. </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r>
              <a:rPr lang="en-US" dirty="0" smtClean="0"/>
              <a:t>5. The next step in this level of differentiated instruction is to differentiate the “what” or the content. The objective in differentiating content is still to have large numbers of students reach the learning objectives or standards. </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sp>
        <p:nvSpPr>
          <p:cNvPr id="3" name="Content Placeholder 2"/>
          <p:cNvSpPr>
            <a:spLocks noGrp="1"/>
          </p:cNvSpPr>
          <p:nvPr>
            <p:ph idx="1"/>
          </p:nvPr>
        </p:nvSpPr>
        <p:spPr/>
        <p:txBody>
          <a:bodyPr/>
          <a:lstStyle/>
          <a:p>
            <a:endParaRPr lang="en-US" dirty="0" smtClean="0"/>
          </a:p>
          <a:p>
            <a:r>
              <a:rPr lang="en-US" dirty="0" smtClean="0"/>
              <a:t>6. An objective of this level differentiated instruction is not to have only a few students reach the learning objectives or standards, and to have other students reach only portions of the learning objectives or standards. </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Differentiated Instruction—Self Assessment </a:t>
            </a:r>
            <a:endParaRPr lang="en-US" dirty="0"/>
          </a:p>
        </p:txBody>
      </p:sp>
      <p:sp>
        <p:nvSpPr>
          <p:cNvPr id="3" name="Content Placeholder 2"/>
          <p:cNvSpPr>
            <a:spLocks noGrp="1"/>
          </p:cNvSpPr>
          <p:nvPr>
            <p:ph idx="1"/>
          </p:nvPr>
        </p:nvSpPr>
        <p:spPr/>
        <p:txBody>
          <a:bodyPr/>
          <a:lstStyle/>
          <a:p>
            <a:r>
              <a:rPr lang="en-US" dirty="0" smtClean="0"/>
              <a:t>What can you do to differentiate instruction in the whole class setting?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Differentiated Instruction IS… </a:t>
            </a:r>
            <a:endParaRPr lang="en-US" dirty="0"/>
          </a:p>
        </p:txBody>
      </p:sp>
      <p:sp>
        <p:nvSpPr>
          <p:cNvPr id="3" name="Content Placeholder 2"/>
          <p:cNvSpPr>
            <a:spLocks noGrp="1"/>
          </p:cNvSpPr>
          <p:nvPr>
            <p:ph idx="1"/>
          </p:nvPr>
        </p:nvSpPr>
        <p:spPr/>
        <p:txBody>
          <a:bodyPr/>
          <a:lstStyle/>
          <a:p>
            <a:r>
              <a:rPr lang="en-US" dirty="0" smtClean="0"/>
              <a:t>•Proactive </a:t>
            </a:r>
          </a:p>
          <a:p>
            <a:r>
              <a:rPr lang="en-US" dirty="0" smtClean="0"/>
              <a:t>•Student centered </a:t>
            </a:r>
          </a:p>
          <a:p>
            <a:r>
              <a:rPr lang="en-US" dirty="0" smtClean="0"/>
              <a:t>• A blend of whole class, group and individual instruction </a:t>
            </a:r>
          </a:p>
          <a:p>
            <a:r>
              <a:rPr lang="en-US" dirty="0" smtClean="0"/>
              <a:t>•Using multiple approaches </a:t>
            </a:r>
          </a:p>
          <a:p>
            <a:r>
              <a:rPr lang="en-US" dirty="0" smtClean="0"/>
              <a:t>•Rooted in assessment </a:t>
            </a:r>
          </a:p>
          <a:p>
            <a:r>
              <a:rPr lang="en-US" dirty="0" smtClean="0"/>
              <a:t>•Dynamic </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What can you do to differentiate instruction in the small group setting? </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In a differentiated classroom it is best to work with a balance of student-selected tasks and working arrangements. How can you address this principle in your classroom? </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Flexible grouping, or having students work in a variety of group configurations, is a key component of differentiating. How can you incorporate it into your planning? </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How will you differentiate instruction based on students’ readiness levels? </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Practices for All Students </a:t>
            </a:r>
            <a:endParaRPr lang="en-US" dirty="0"/>
          </a:p>
        </p:txBody>
      </p:sp>
      <p:sp>
        <p:nvSpPr>
          <p:cNvPr id="3" name="Content Placeholder 2"/>
          <p:cNvSpPr>
            <a:spLocks noGrp="1"/>
          </p:cNvSpPr>
          <p:nvPr>
            <p:ph idx="1"/>
          </p:nvPr>
        </p:nvSpPr>
        <p:spPr/>
        <p:txBody>
          <a:bodyPr>
            <a:normAutofit fontScale="70000" lnSpcReduction="20000"/>
          </a:bodyPr>
          <a:lstStyle/>
          <a:p>
            <a:r>
              <a:rPr lang="en-US" b="1" dirty="0" smtClean="0">
                <a:solidFill>
                  <a:srgbClr val="002060"/>
                </a:solidFill>
              </a:rPr>
              <a:t>Elementary Grades </a:t>
            </a:r>
          </a:p>
          <a:p>
            <a:endParaRPr lang="en-US" dirty="0" smtClean="0"/>
          </a:p>
          <a:p>
            <a:r>
              <a:rPr lang="en-US" dirty="0" smtClean="0"/>
              <a:t> Emphasize skills that make students successful in all subjects. </a:t>
            </a:r>
          </a:p>
          <a:p>
            <a:endParaRPr lang="en-US" dirty="0" smtClean="0"/>
          </a:p>
          <a:p>
            <a:r>
              <a:rPr lang="en-US" dirty="0" smtClean="0"/>
              <a:t> Emphasize “readiness” levels for subjects. </a:t>
            </a:r>
          </a:p>
          <a:p>
            <a:endParaRPr lang="en-US" dirty="0" smtClean="0"/>
          </a:p>
          <a:p>
            <a:r>
              <a:rPr lang="en-US" dirty="0" smtClean="0"/>
              <a:t> Emphasize increased practice of skills in meaningful contexts--reduce worksheets. </a:t>
            </a:r>
          </a:p>
          <a:p>
            <a:endParaRPr lang="en-US" dirty="0" smtClean="0"/>
          </a:p>
          <a:p>
            <a:r>
              <a:rPr lang="en-US" dirty="0" smtClean="0"/>
              <a:t> Increased use of performance assessments. </a:t>
            </a:r>
          </a:p>
          <a:p>
            <a:endParaRPr lang="en-US" dirty="0" smtClean="0"/>
          </a:p>
          <a:p>
            <a:r>
              <a:rPr lang="en-US" dirty="0" smtClean="0"/>
              <a:t> Decreased use of paper-pencil tests. </a:t>
            </a:r>
          </a:p>
          <a:p>
            <a:endParaRPr lang="en-US" dirty="0" smtClean="0"/>
          </a:p>
          <a:p>
            <a:r>
              <a:rPr lang="en-US" dirty="0" smtClean="0"/>
              <a:t> Increase use of language, communication, listening, reading, and writing skills in all subjects throughout the day. </a:t>
            </a:r>
          </a:p>
          <a:p>
            <a:pPr lvl="1"/>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55000" lnSpcReduction="20000"/>
          </a:bodyPr>
          <a:lstStyle/>
          <a:p>
            <a:endParaRPr lang="en-US" dirty="0" smtClean="0"/>
          </a:p>
          <a:p>
            <a:r>
              <a:rPr lang="en-US" dirty="0" smtClean="0"/>
              <a:t> Increased presence of special teachers in classroom. </a:t>
            </a:r>
          </a:p>
          <a:p>
            <a:endParaRPr lang="en-US" dirty="0" smtClean="0"/>
          </a:p>
          <a:p>
            <a:r>
              <a:rPr lang="en-US" dirty="0" smtClean="0"/>
              <a:t> Increased presence of special teachers and regular teachers teaching together. </a:t>
            </a:r>
          </a:p>
          <a:p>
            <a:endParaRPr lang="en-US" dirty="0" smtClean="0"/>
          </a:p>
          <a:p>
            <a:r>
              <a:rPr lang="en-US" dirty="0" smtClean="0"/>
              <a:t> Increased use of special teachers using general education curriculum. </a:t>
            </a:r>
          </a:p>
          <a:p>
            <a:endParaRPr lang="en-US" dirty="0" smtClean="0"/>
          </a:p>
          <a:p>
            <a:r>
              <a:rPr lang="en-US" dirty="0" smtClean="0"/>
              <a:t>Increased use of building teams to address student learning difficulties. </a:t>
            </a:r>
          </a:p>
          <a:p>
            <a:endParaRPr lang="en-US" dirty="0" smtClean="0"/>
          </a:p>
          <a:p>
            <a:r>
              <a:rPr lang="en-US" dirty="0" smtClean="0"/>
              <a:t>Increased use of teaching teams to address student learning difficulties. </a:t>
            </a:r>
          </a:p>
          <a:p>
            <a:endParaRPr lang="en-US" dirty="0" smtClean="0"/>
          </a:p>
          <a:p>
            <a:r>
              <a:rPr lang="en-US" dirty="0" smtClean="0"/>
              <a:t> Increased special education delivery in regular education classrooms. </a:t>
            </a:r>
          </a:p>
          <a:p>
            <a:endParaRPr lang="en-US" dirty="0" smtClean="0"/>
          </a:p>
          <a:p>
            <a:r>
              <a:rPr lang="en-US" dirty="0" smtClean="0"/>
              <a:t> Itinerant teachers to provide more services in classrooms. </a:t>
            </a:r>
          </a:p>
          <a:p>
            <a:endParaRPr lang="en-US" dirty="0" smtClean="0"/>
          </a:p>
          <a:p>
            <a:r>
              <a:rPr lang="en-US" dirty="0" smtClean="0"/>
              <a:t> Itinerant teachers to learn general education curriculum at early grades. </a:t>
            </a:r>
          </a:p>
          <a:p>
            <a:endParaRPr lang="en-US" dirty="0" smtClean="0"/>
          </a:p>
          <a:p>
            <a:r>
              <a:rPr lang="en-US" dirty="0" smtClean="0"/>
              <a:t> Itinerant teachers to base instruction on general education curriculum. </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r>
              <a:rPr lang="en-US" b="1" dirty="0" smtClean="0">
                <a:solidFill>
                  <a:srgbClr val="002060"/>
                </a:solidFill>
              </a:rPr>
              <a:t>Middle Grades </a:t>
            </a:r>
          </a:p>
          <a:p>
            <a:endParaRPr lang="en-US" dirty="0" smtClean="0"/>
          </a:p>
          <a:p>
            <a:r>
              <a:rPr lang="en-US" dirty="0" smtClean="0"/>
              <a:t>Grade level teams to serve as the core team for addressing all student needs. </a:t>
            </a:r>
          </a:p>
          <a:p>
            <a:endParaRPr lang="en-US" dirty="0" smtClean="0"/>
          </a:p>
          <a:p>
            <a:r>
              <a:rPr lang="en-US" dirty="0" smtClean="0"/>
              <a:t>Grade level teams to determine and deliver grade level interventions across subjects. </a:t>
            </a:r>
          </a:p>
          <a:p>
            <a:endParaRPr lang="en-US" dirty="0" smtClean="0"/>
          </a:p>
          <a:p>
            <a:r>
              <a:rPr lang="en-US" dirty="0" smtClean="0"/>
              <a:t>Grade level teams to measure achievement of large numbers of students. </a:t>
            </a:r>
          </a:p>
          <a:p>
            <a:pPr>
              <a:buNone/>
            </a:pPr>
            <a:endParaRPr lang="en-US" dirty="0" smtClean="0"/>
          </a:p>
          <a:p>
            <a:r>
              <a:rPr lang="en-US" dirty="0" smtClean="0"/>
              <a:t>Special education teacher assigned to grade level team. </a:t>
            </a:r>
          </a:p>
          <a:p>
            <a:endParaRPr lang="en-US" dirty="0" smtClean="0"/>
          </a:p>
          <a:p>
            <a:r>
              <a:rPr lang="en-US" dirty="0" smtClean="0"/>
              <a:t>Special education teacher and general education teacher to teach together more of time. </a:t>
            </a:r>
          </a:p>
          <a:p>
            <a:pPr lvl="1"/>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endParaRPr lang="en-US" dirty="0" smtClean="0"/>
          </a:p>
          <a:p>
            <a:r>
              <a:rPr lang="en-US" dirty="0" smtClean="0"/>
              <a:t>All teachers do interventions for students. </a:t>
            </a:r>
          </a:p>
          <a:p>
            <a:endParaRPr lang="en-US" dirty="0" smtClean="0"/>
          </a:p>
          <a:p>
            <a:r>
              <a:rPr lang="en-US" dirty="0" smtClean="0"/>
              <a:t> Increased use of performance assessments. </a:t>
            </a:r>
          </a:p>
          <a:p>
            <a:endParaRPr lang="en-US" dirty="0" smtClean="0"/>
          </a:p>
          <a:p>
            <a:r>
              <a:rPr lang="en-US" dirty="0" smtClean="0"/>
              <a:t> Increased use of consistent lesson planning within grade level team. </a:t>
            </a:r>
          </a:p>
          <a:p>
            <a:endParaRPr lang="en-US" dirty="0" smtClean="0"/>
          </a:p>
          <a:p>
            <a:r>
              <a:rPr lang="en-US" dirty="0" smtClean="0"/>
              <a:t> Increased use of skill teaching across subjects. </a:t>
            </a:r>
          </a:p>
          <a:p>
            <a:endParaRPr lang="en-US" dirty="0" smtClean="0"/>
          </a:p>
          <a:p>
            <a:r>
              <a:rPr lang="en-US" dirty="0" smtClean="0"/>
              <a:t> Increased use of teaching students how to learn within subjects. </a:t>
            </a:r>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47500" lnSpcReduction="20000"/>
          </a:bodyPr>
          <a:lstStyle/>
          <a:p>
            <a:r>
              <a:rPr lang="en-US" b="1" dirty="0" smtClean="0">
                <a:solidFill>
                  <a:srgbClr val="002060"/>
                </a:solidFill>
              </a:rPr>
              <a:t>High School </a:t>
            </a:r>
          </a:p>
          <a:p>
            <a:endParaRPr lang="en-US" dirty="0" smtClean="0"/>
          </a:p>
          <a:p>
            <a:r>
              <a:rPr lang="en-US" dirty="0" smtClean="0"/>
              <a:t>Increased use of middle school practices involving grade level teaming. </a:t>
            </a:r>
          </a:p>
          <a:p>
            <a:endParaRPr lang="en-US" dirty="0" smtClean="0"/>
          </a:p>
          <a:p>
            <a:r>
              <a:rPr lang="en-US" dirty="0" smtClean="0"/>
              <a:t> Increased use of special education teachers serving students in general education setting. </a:t>
            </a:r>
          </a:p>
          <a:p>
            <a:endParaRPr lang="en-US" dirty="0" smtClean="0"/>
          </a:p>
          <a:p>
            <a:r>
              <a:rPr lang="en-US" dirty="0" smtClean="0"/>
              <a:t> Responsibility by all teachers to teach all students. </a:t>
            </a:r>
          </a:p>
          <a:p>
            <a:endParaRPr lang="en-US" dirty="0" smtClean="0"/>
          </a:p>
          <a:p>
            <a:r>
              <a:rPr lang="en-US" dirty="0" smtClean="0"/>
              <a:t> Increased use of “active learning” principles. </a:t>
            </a:r>
          </a:p>
          <a:p>
            <a:endParaRPr lang="en-US" dirty="0" smtClean="0"/>
          </a:p>
          <a:p>
            <a:r>
              <a:rPr lang="en-US" dirty="0" smtClean="0"/>
              <a:t>Decreased use of multiple choice, true false, and fill in the blank testing. </a:t>
            </a:r>
          </a:p>
          <a:p>
            <a:endParaRPr lang="en-US" dirty="0" smtClean="0"/>
          </a:p>
          <a:p>
            <a:r>
              <a:rPr lang="en-US" dirty="0" smtClean="0"/>
              <a:t> Increased use of performance assessment that relates directly to curricular objectives. </a:t>
            </a:r>
          </a:p>
          <a:p>
            <a:endParaRPr lang="en-US" dirty="0" smtClean="0"/>
          </a:p>
          <a:p>
            <a:r>
              <a:rPr lang="en-US" dirty="0" smtClean="0"/>
              <a:t> Increased use of teaching students how to learn within each subject. </a:t>
            </a:r>
          </a:p>
          <a:p>
            <a:endParaRPr lang="en-US" dirty="0" smtClean="0"/>
          </a:p>
          <a:p>
            <a:r>
              <a:rPr lang="en-US" dirty="0" smtClean="0"/>
              <a:t> Increased use of performance testing that is short, direct, and frequent. </a:t>
            </a:r>
          </a:p>
          <a:p>
            <a:endParaRPr lang="en-US" dirty="0" smtClean="0"/>
          </a:p>
          <a:p>
            <a:r>
              <a:rPr lang="en-US" dirty="0" smtClean="0"/>
              <a:t> Increased use of both number and type of assessments during marking period. </a:t>
            </a:r>
          </a:p>
          <a:p>
            <a:endParaRPr lang="en-US" dirty="0" smtClean="0"/>
          </a:p>
          <a:p>
            <a:r>
              <a:rPr lang="en-US" dirty="0" smtClean="0"/>
              <a:t> Increased use of individualized grading practices based on actual curricular objectives. </a:t>
            </a:r>
          </a:p>
          <a:p>
            <a:pPr lvl="1"/>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62500" lnSpcReduction="20000"/>
          </a:bodyPr>
          <a:lstStyle/>
          <a:p>
            <a:endParaRPr lang="en-US" dirty="0" smtClean="0"/>
          </a:p>
          <a:p>
            <a:r>
              <a:rPr lang="en-US" dirty="0" smtClean="0"/>
              <a:t> Increased use of separating reading level from learning level. </a:t>
            </a:r>
          </a:p>
          <a:p>
            <a:endParaRPr lang="en-US" dirty="0" smtClean="0"/>
          </a:p>
          <a:p>
            <a:r>
              <a:rPr lang="en-US" dirty="0" smtClean="0"/>
              <a:t> Increased reliance of special education on general education teacher for subject matter teaching. </a:t>
            </a:r>
          </a:p>
          <a:p>
            <a:pPr>
              <a:buNone/>
            </a:pPr>
            <a:endParaRPr lang="en-US" dirty="0" smtClean="0"/>
          </a:p>
          <a:p>
            <a:r>
              <a:rPr lang="en-US" dirty="0" smtClean="0"/>
              <a:t> Increased reliance of general education on special education for learning strategies teaching. </a:t>
            </a:r>
          </a:p>
          <a:p>
            <a:endParaRPr lang="en-US" dirty="0" smtClean="0"/>
          </a:p>
          <a:p>
            <a:r>
              <a:rPr lang="en-US" dirty="0" smtClean="0"/>
              <a:t> Increased use of teaching learning strategies within context of specific subjects. </a:t>
            </a:r>
          </a:p>
          <a:p>
            <a:endParaRPr lang="en-US" dirty="0" smtClean="0"/>
          </a:p>
          <a:p>
            <a:r>
              <a:rPr lang="en-US" dirty="0" smtClean="0"/>
              <a:t> Increased use of real-life applications of subject matter content. </a:t>
            </a:r>
          </a:p>
          <a:p>
            <a:endParaRPr lang="en-US" dirty="0" smtClean="0"/>
          </a:p>
          <a:p>
            <a:r>
              <a:rPr lang="en-US" dirty="0" smtClean="0"/>
              <a:t> Increased “counting” of performance assessment work samples for “grade.” </a:t>
            </a:r>
          </a:p>
          <a:p>
            <a:endParaRPr lang="en-US" dirty="0" smtClean="0"/>
          </a:p>
          <a:p>
            <a:r>
              <a:rPr lang="en-US" dirty="0" smtClean="0"/>
              <a:t> Decreased emphasis on curricular coverage. </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Differentiated Instruction is NOT… </a:t>
            </a:r>
            <a:endParaRPr lang="en-US" dirty="0"/>
          </a:p>
        </p:txBody>
      </p:sp>
      <p:sp>
        <p:nvSpPr>
          <p:cNvPr id="3" name="Content Placeholder 2"/>
          <p:cNvSpPr>
            <a:spLocks noGrp="1"/>
          </p:cNvSpPr>
          <p:nvPr>
            <p:ph idx="1"/>
          </p:nvPr>
        </p:nvSpPr>
        <p:spPr/>
        <p:txBody>
          <a:bodyPr/>
          <a:lstStyle/>
          <a:p>
            <a:r>
              <a:rPr lang="en-US" dirty="0" smtClean="0"/>
              <a:t>•An </a:t>
            </a:r>
            <a:r>
              <a:rPr lang="en-US" dirty="0" err="1" smtClean="0"/>
              <a:t>IEP</a:t>
            </a:r>
            <a:r>
              <a:rPr lang="en-US" dirty="0" smtClean="0"/>
              <a:t> for each student. </a:t>
            </a:r>
          </a:p>
          <a:p>
            <a:r>
              <a:rPr lang="en-US" dirty="0" smtClean="0"/>
              <a:t>•Chaotic </a:t>
            </a:r>
          </a:p>
          <a:p>
            <a:r>
              <a:rPr lang="en-US" dirty="0" smtClean="0"/>
              <a:t>•Another word for tracking </a:t>
            </a:r>
          </a:p>
          <a:p>
            <a:r>
              <a:rPr lang="en-US" dirty="0" smtClean="0"/>
              <a:t>•Giving additional work to accelerated students </a:t>
            </a:r>
          </a:p>
          <a:p>
            <a:r>
              <a:rPr lang="en-US" dirty="0" smtClean="0"/>
              <a:t>•“Watering down” the curriculum </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55000" lnSpcReduction="20000"/>
          </a:bodyPr>
          <a:lstStyle/>
          <a:p>
            <a:endParaRPr lang="en-US" dirty="0" smtClean="0"/>
          </a:p>
          <a:p>
            <a:r>
              <a:rPr lang="en-US" dirty="0" smtClean="0"/>
              <a:t> Increased emphasis on curricular mastery according to planned instruction objectives in order to meet academic standards. </a:t>
            </a:r>
          </a:p>
          <a:p>
            <a:endParaRPr lang="en-US" dirty="0" smtClean="0"/>
          </a:p>
          <a:p>
            <a:r>
              <a:rPr lang="en-US" dirty="0" smtClean="0"/>
              <a:t> Increased use by general educators and special educators on combining both subject matter content and learning strategies into meaningful lessons for students. </a:t>
            </a:r>
          </a:p>
          <a:p>
            <a:endParaRPr lang="en-US" dirty="0" smtClean="0"/>
          </a:p>
          <a:p>
            <a:r>
              <a:rPr lang="en-US" dirty="0" smtClean="0"/>
              <a:t> Increased delineation of student skills needed for successful jobs or post secondary education. </a:t>
            </a:r>
          </a:p>
          <a:p>
            <a:endParaRPr lang="en-US" dirty="0" smtClean="0"/>
          </a:p>
          <a:p>
            <a:r>
              <a:rPr lang="en-US" dirty="0" smtClean="0"/>
              <a:t> Increased instruction by special education teachers of transition skills. </a:t>
            </a:r>
          </a:p>
          <a:p>
            <a:endParaRPr lang="en-US" dirty="0" smtClean="0"/>
          </a:p>
          <a:p>
            <a:r>
              <a:rPr lang="en-US" dirty="0" smtClean="0"/>
              <a:t> Increased modeling for general education teachers of transition skills. </a:t>
            </a:r>
          </a:p>
          <a:p>
            <a:endParaRPr lang="en-US" dirty="0" smtClean="0"/>
          </a:p>
          <a:p>
            <a:r>
              <a:rPr lang="en-US" dirty="0" smtClean="0"/>
              <a:t> Increased “off-site” and “work-based” learning as “counting” for course completion and awarding of academic credit. </a:t>
            </a:r>
          </a:p>
          <a:p>
            <a:endParaRPr lang="en-US" dirty="0" smtClean="0"/>
          </a:p>
          <a:p>
            <a:r>
              <a:rPr lang="en-US" dirty="0" smtClean="0"/>
              <a:t> Increased implementation of “work-based” learning into the high school in each course. </a:t>
            </a:r>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endParaRPr lang="en-US" dirty="0" smtClean="0"/>
          </a:p>
          <a:p>
            <a:r>
              <a:rPr lang="en-US" dirty="0" smtClean="0"/>
              <a:t> Increased use of student service learning as counting toward grades in traditional subjects according to planned course instruction objectives’ analysis. </a:t>
            </a:r>
          </a:p>
          <a:p>
            <a:endParaRPr lang="en-US" dirty="0" smtClean="0"/>
          </a:p>
          <a:p>
            <a:r>
              <a:rPr lang="en-US" dirty="0" smtClean="0"/>
              <a:t> Increased use of students earning academic credit for courses in settings away from the school. </a:t>
            </a:r>
          </a:p>
          <a:p>
            <a:endParaRPr lang="en-US" dirty="0" smtClean="0"/>
          </a:p>
          <a:p>
            <a:r>
              <a:rPr lang="en-US" dirty="0" smtClean="0"/>
              <a:t> Increased implementation of specially designed instruction by all teachers. </a:t>
            </a:r>
          </a:p>
          <a:p>
            <a:endParaRPr lang="en-US" dirty="0" smtClean="0"/>
          </a:p>
          <a:p>
            <a:r>
              <a:rPr lang="en-US" dirty="0" smtClean="0"/>
              <a:t> Increased implementation of specially designed instruction in the vocational technical setting. </a:t>
            </a:r>
          </a:p>
          <a:p>
            <a:endParaRPr lang="en-US" dirty="0" smtClean="0"/>
          </a:p>
          <a:p>
            <a:r>
              <a:rPr lang="en-US" dirty="0" smtClean="0"/>
              <a:t> Increased cooperation between high school and vocational technical school. </a:t>
            </a:r>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Traditional Classroom </a:t>
            </a:r>
            <a:br>
              <a:rPr lang="en-US" sz="3600" b="1" dirty="0" smtClean="0"/>
            </a:br>
            <a:r>
              <a:rPr lang="en-US" sz="3600" b="1" dirty="0" smtClean="0"/>
              <a:t>versus  Differentiated Classroom</a:t>
            </a:r>
            <a:endParaRPr lang="en-US" sz="3600" dirty="0"/>
          </a:p>
        </p:txBody>
      </p:sp>
      <p:sp>
        <p:nvSpPr>
          <p:cNvPr id="3" name="Content Placeholder 2"/>
          <p:cNvSpPr>
            <a:spLocks noGrp="1"/>
          </p:cNvSpPr>
          <p:nvPr>
            <p:ph idx="1"/>
          </p:nvPr>
        </p:nvSpPr>
        <p:spPr/>
        <p:txBody>
          <a:bodyPr/>
          <a:lstStyle/>
          <a:p>
            <a:endParaRPr lang="en-US" dirty="0" smtClean="0"/>
          </a:p>
          <a:p>
            <a:r>
              <a:rPr lang="en-US" b="1" dirty="0" smtClean="0">
                <a:solidFill>
                  <a:srgbClr val="FF0000"/>
                </a:solidFill>
              </a:rPr>
              <a:t>Student differences are masked or acted upon when problematic. 	</a:t>
            </a:r>
          </a:p>
          <a:p>
            <a:endParaRPr lang="en-US" dirty="0" smtClean="0"/>
          </a:p>
          <a:p>
            <a:r>
              <a:rPr lang="en-US" b="1" dirty="0" smtClean="0">
                <a:solidFill>
                  <a:srgbClr val="002060"/>
                </a:solidFill>
              </a:rPr>
              <a:t>Student differences are studied as a basis for planning. </a:t>
            </a:r>
            <a:r>
              <a:rPr lang="en-US" b="1" dirty="0" smtClean="0"/>
              <a:t>	</a:t>
            </a:r>
          </a:p>
          <a:p>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r>
              <a:rPr lang="en-US" b="1" dirty="0" smtClean="0">
                <a:solidFill>
                  <a:srgbClr val="FF0000"/>
                </a:solidFill>
              </a:rPr>
              <a:t>Assessment is most common at the end of the learning to see “who gets it.” 	</a:t>
            </a:r>
          </a:p>
          <a:p>
            <a:endParaRPr lang="en-US" dirty="0" smtClean="0"/>
          </a:p>
          <a:p>
            <a:r>
              <a:rPr lang="en-US" b="1" dirty="0" smtClean="0">
                <a:solidFill>
                  <a:srgbClr val="002060"/>
                </a:solidFill>
              </a:rPr>
              <a:t>Assessment is ongoing and diagnostic to understand how to make instruction more responsive to learner need. 	</a:t>
            </a:r>
          </a:p>
          <a:p>
            <a:endParaRPr lang="en-US" dirty="0">
              <a:solidFill>
                <a:srgbClr val="002060"/>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r>
              <a:rPr lang="en-US" b="1" dirty="0" smtClean="0">
                <a:solidFill>
                  <a:srgbClr val="FF0000"/>
                </a:solidFill>
              </a:rPr>
              <a:t>A relatively narrow sense of intelligence prevails. </a:t>
            </a:r>
            <a:r>
              <a:rPr lang="en-US" b="1" dirty="0" smtClean="0"/>
              <a:t>	</a:t>
            </a:r>
          </a:p>
          <a:p>
            <a:endParaRPr lang="en-US" dirty="0" smtClean="0"/>
          </a:p>
          <a:p>
            <a:r>
              <a:rPr lang="en-US" b="1" dirty="0" smtClean="0">
                <a:solidFill>
                  <a:srgbClr val="002060"/>
                </a:solidFill>
              </a:rPr>
              <a:t>Focus on multiple forms of intelligence is evident. 	</a:t>
            </a:r>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r>
              <a:rPr lang="en-US" b="1" dirty="0" smtClean="0">
                <a:solidFill>
                  <a:srgbClr val="FF0000"/>
                </a:solidFill>
              </a:rPr>
              <a:t>A single definition of excellence exists. </a:t>
            </a:r>
            <a:r>
              <a:rPr lang="en-US" b="1" dirty="0" smtClean="0"/>
              <a:t>	</a:t>
            </a:r>
          </a:p>
          <a:p>
            <a:endParaRPr lang="en-US" b="1" dirty="0" smtClean="0"/>
          </a:p>
          <a:p>
            <a:r>
              <a:rPr lang="en-US" b="1" dirty="0" smtClean="0">
                <a:solidFill>
                  <a:srgbClr val="002060"/>
                </a:solidFill>
              </a:rPr>
              <a:t>Excellence is defined in large measure by individual growth from a starting point. 	</a:t>
            </a:r>
          </a:p>
          <a:p>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r>
              <a:rPr lang="en-US" b="1" dirty="0" smtClean="0">
                <a:solidFill>
                  <a:srgbClr val="FF0000"/>
                </a:solidFill>
              </a:rPr>
              <a:t>Student interest is infrequently tapped. </a:t>
            </a:r>
          </a:p>
          <a:p>
            <a:endParaRPr lang="en-US" dirty="0" smtClean="0"/>
          </a:p>
          <a:p>
            <a:r>
              <a:rPr lang="en-US" b="1" dirty="0" smtClean="0">
                <a:solidFill>
                  <a:srgbClr val="002060"/>
                </a:solidFill>
              </a:rPr>
              <a:t>Students are frequently guided in making interest-based learning choices. 		</a:t>
            </a:r>
          </a:p>
          <a:p>
            <a:pPr lvl="5"/>
            <a:r>
              <a:rPr lang="en-US" b="1" dirty="0" smtClean="0">
                <a:solidFill>
                  <a:srgbClr val="002060"/>
                </a:solidFill>
              </a:rPr>
              <a:t>	</a:t>
            </a:r>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r>
              <a:rPr lang="en-US" b="1" dirty="0" smtClean="0">
                <a:solidFill>
                  <a:srgbClr val="FF0000"/>
                </a:solidFill>
              </a:rPr>
              <a:t>Relatively few learning profile options are taken into account. </a:t>
            </a:r>
          </a:p>
          <a:p>
            <a:pPr>
              <a:buNone/>
            </a:pPr>
            <a:r>
              <a:rPr lang="en-US" b="1" dirty="0" smtClean="0"/>
              <a:t>	</a:t>
            </a:r>
          </a:p>
          <a:p>
            <a:r>
              <a:rPr lang="en-US" b="1" dirty="0" smtClean="0">
                <a:solidFill>
                  <a:srgbClr val="002060"/>
                </a:solidFill>
              </a:rPr>
              <a:t>Many profile options are available for students. 	</a:t>
            </a:r>
          </a:p>
          <a:p>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r>
              <a:rPr lang="en-US" b="1" dirty="0" smtClean="0">
                <a:solidFill>
                  <a:srgbClr val="FF0000"/>
                </a:solidFill>
              </a:rPr>
              <a:t>Whole class instruction dominates </a:t>
            </a:r>
          </a:p>
          <a:p>
            <a:pPr>
              <a:buNone/>
            </a:pPr>
            <a:r>
              <a:rPr lang="en-US" b="1" dirty="0" smtClean="0"/>
              <a:t>	</a:t>
            </a:r>
          </a:p>
          <a:p>
            <a:r>
              <a:rPr lang="en-US" b="1" dirty="0" smtClean="0">
                <a:solidFill>
                  <a:srgbClr val="002060"/>
                </a:solidFill>
              </a:rPr>
              <a:t>Many instructional arrangements are used. 	</a:t>
            </a:r>
          </a:p>
          <a:p>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r>
              <a:rPr lang="en-US" b="1" dirty="0" smtClean="0">
                <a:solidFill>
                  <a:srgbClr val="FF0000"/>
                </a:solidFill>
              </a:rPr>
              <a:t>Coverage of texts and curriculum guides and drives instruction. </a:t>
            </a:r>
          </a:p>
          <a:p>
            <a:endParaRPr lang="en-US" b="1" dirty="0" smtClean="0">
              <a:solidFill>
                <a:srgbClr val="FF0000"/>
              </a:solidFill>
            </a:endParaRPr>
          </a:p>
          <a:p>
            <a:r>
              <a:rPr lang="en-US" b="1" dirty="0" smtClean="0">
                <a:solidFill>
                  <a:srgbClr val="002060"/>
                </a:solidFill>
              </a:rPr>
              <a:t>Student  readiness, interest, and learning profiles shape instruction. 	</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Key Points to Remember </a:t>
            </a:r>
            <a:endParaRPr lang="en-US" dirty="0"/>
          </a:p>
        </p:txBody>
      </p:sp>
      <p:sp>
        <p:nvSpPr>
          <p:cNvPr id="3" name="Content Placeholder 2"/>
          <p:cNvSpPr>
            <a:spLocks noGrp="1"/>
          </p:cNvSpPr>
          <p:nvPr>
            <p:ph idx="1"/>
          </p:nvPr>
        </p:nvSpPr>
        <p:spPr/>
        <p:txBody>
          <a:bodyPr/>
          <a:lstStyle/>
          <a:p>
            <a:r>
              <a:rPr lang="en-US" dirty="0" smtClean="0"/>
              <a:t>•It is a learned skill </a:t>
            </a:r>
          </a:p>
          <a:p>
            <a:r>
              <a:rPr lang="en-US" dirty="0" smtClean="0"/>
              <a:t>•Think of assessment as a roadmap for planning </a:t>
            </a:r>
          </a:p>
          <a:p>
            <a:r>
              <a:rPr lang="en-US" dirty="0" smtClean="0"/>
              <a:t>•Be clear on key concepts and skills for all learners. </a:t>
            </a:r>
          </a:p>
          <a:p>
            <a:r>
              <a:rPr lang="en-US" dirty="0" smtClean="0"/>
              <a:t>•Lessons should be engaging and respectful of a student’s time. </a:t>
            </a:r>
          </a:p>
          <a:p>
            <a:r>
              <a:rPr lang="en-US" dirty="0" smtClean="0"/>
              <a:t>•Balance student-selected and teacher-assigned tasks </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r>
              <a:rPr lang="en-US" b="1" dirty="0" smtClean="0">
                <a:solidFill>
                  <a:srgbClr val="FF0000"/>
                </a:solidFill>
              </a:rPr>
              <a:t>Single option assignments are the norm. </a:t>
            </a:r>
          </a:p>
          <a:p>
            <a:endParaRPr lang="en-US" b="1" dirty="0" smtClean="0"/>
          </a:p>
          <a:p>
            <a:r>
              <a:rPr lang="en-US" b="1" dirty="0" smtClean="0">
                <a:solidFill>
                  <a:srgbClr val="002060"/>
                </a:solidFill>
              </a:rPr>
              <a:t>Multi-option assignments are frequently used. 	</a:t>
            </a:r>
          </a:p>
          <a:p>
            <a:endParaRPr lang="en-US" dirty="0" smtClean="0"/>
          </a:p>
        </p:txBody>
      </p:sp>
      <p:sp>
        <p:nvSpPr>
          <p:cNvPr id="4" name="Rectangle 3"/>
          <p:cNvSpPr/>
          <p:nvPr/>
        </p:nvSpPr>
        <p:spPr>
          <a:xfrm>
            <a:off x="273050" y="1218064"/>
            <a:ext cx="2286000" cy="384721"/>
          </a:xfrm>
          <a:prstGeom prst="rect">
            <a:avLst/>
          </a:prstGeom>
        </p:spPr>
        <p:txBody>
          <a:bodyPr>
            <a:spAutoFit/>
          </a:bodyPr>
          <a:lstStyle/>
          <a:p>
            <a:pPr marL="1188720" lvl="4" indent="-182880">
              <a:spcBef>
                <a:spcPts val="400"/>
              </a:spcBef>
              <a:buClr>
                <a:srgbClr val="A8CDD7"/>
              </a:buClr>
              <a:buSzPct val="100000"/>
              <a:buFont typeface="Wingdings 2"/>
              <a:buChar char=""/>
            </a:pPr>
            <a:r>
              <a:rPr lang="en-US" sz="1900" b="1" dirty="0">
                <a:solidFill>
                  <a:prstClr val="white"/>
                </a:solidFill>
              </a:rPr>
              <a:t>	</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r>
              <a:rPr lang="en-US" b="1" dirty="0" smtClean="0">
                <a:solidFill>
                  <a:srgbClr val="FF0000"/>
                </a:solidFill>
              </a:rPr>
              <a:t>A single test prevails. </a:t>
            </a:r>
          </a:p>
          <a:p>
            <a:pPr>
              <a:buNone/>
            </a:pPr>
            <a:r>
              <a:rPr lang="en-US" b="1" dirty="0" smtClean="0"/>
              <a:t>	</a:t>
            </a:r>
          </a:p>
          <a:p>
            <a:r>
              <a:rPr lang="en-US" b="1" dirty="0" smtClean="0">
                <a:solidFill>
                  <a:srgbClr val="002060"/>
                </a:solidFill>
              </a:rPr>
              <a:t>Multiple materials are provided. </a:t>
            </a:r>
            <a:r>
              <a:rPr lang="en-US" b="1" dirty="0" smtClean="0"/>
              <a:t>	</a:t>
            </a:r>
          </a:p>
          <a:p>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r>
              <a:rPr lang="en-US" b="1" dirty="0" smtClean="0">
                <a:solidFill>
                  <a:srgbClr val="FF0000"/>
                </a:solidFill>
              </a:rPr>
              <a:t>Time is relatively inflexible. </a:t>
            </a:r>
          </a:p>
          <a:p>
            <a:pPr>
              <a:buNone/>
            </a:pPr>
            <a:r>
              <a:rPr lang="en-US" b="1" dirty="0" smtClean="0"/>
              <a:t>	</a:t>
            </a:r>
          </a:p>
          <a:p>
            <a:r>
              <a:rPr lang="en-US" b="1" dirty="0" smtClean="0">
                <a:solidFill>
                  <a:srgbClr val="002060"/>
                </a:solidFill>
              </a:rPr>
              <a:t>Time is used flexibly in accordance with student need. 	</a:t>
            </a:r>
          </a:p>
          <a:p>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r>
              <a:rPr lang="en-US" b="1" dirty="0" smtClean="0">
                <a:solidFill>
                  <a:srgbClr val="FF0000"/>
                </a:solidFill>
              </a:rPr>
              <a:t>Single interpretation of ideas and events may be sought. </a:t>
            </a:r>
          </a:p>
          <a:p>
            <a:pPr>
              <a:buNone/>
            </a:pPr>
            <a:r>
              <a:rPr lang="en-US" b="1" dirty="0" smtClean="0">
                <a:solidFill>
                  <a:srgbClr val="FF0000"/>
                </a:solidFill>
              </a:rPr>
              <a:t>	</a:t>
            </a:r>
          </a:p>
          <a:p>
            <a:r>
              <a:rPr lang="en-US" b="1" dirty="0" smtClean="0">
                <a:solidFill>
                  <a:srgbClr val="002060"/>
                </a:solidFill>
              </a:rPr>
              <a:t>Multiple perspectives on ideas and events are routinely sought. 	</a:t>
            </a:r>
          </a:p>
          <a:p>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r>
              <a:rPr lang="en-US" b="1" dirty="0" smtClean="0">
                <a:solidFill>
                  <a:srgbClr val="FF0000"/>
                </a:solidFill>
              </a:rPr>
              <a:t>The teacher directs student behavior. 	</a:t>
            </a:r>
          </a:p>
          <a:p>
            <a:r>
              <a:rPr lang="en-US" b="1" dirty="0" smtClean="0">
                <a:solidFill>
                  <a:srgbClr val="002060"/>
                </a:solidFill>
              </a:rPr>
              <a:t>The teacher facilitates students’ skills at becoming more self-reliant learners. </a:t>
            </a:r>
            <a:r>
              <a:rPr lang="en-US" b="1" dirty="0" smtClean="0"/>
              <a:t>	</a:t>
            </a:r>
          </a:p>
          <a:p>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r>
              <a:rPr lang="en-US" b="1" dirty="0" smtClean="0">
                <a:solidFill>
                  <a:srgbClr val="FF0000"/>
                </a:solidFill>
              </a:rPr>
              <a:t>The teacher solves problems.</a:t>
            </a:r>
          </a:p>
          <a:p>
            <a:pPr>
              <a:buNone/>
            </a:pPr>
            <a:r>
              <a:rPr lang="en-US" b="1" dirty="0" smtClean="0">
                <a:solidFill>
                  <a:srgbClr val="FF0000"/>
                </a:solidFill>
              </a:rPr>
              <a:t> 	</a:t>
            </a:r>
          </a:p>
          <a:p>
            <a:r>
              <a:rPr lang="en-US" b="1" dirty="0" smtClean="0">
                <a:solidFill>
                  <a:srgbClr val="002060"/>
                </a:solidFill>
              </a:rPr>
              <a:t>Students help other students and the teacher solve problems. 	</a:t>
            </a:r>
          </a:p>
          <a:p>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r>
              <a:rPr lang="en-US" b="1" dirty="0" smtClean="0">
                <a:solidFill>
                  <a:srgbClr val="FF0000"/>
                </a:solidFill>
              </a:rPr>
              <a:t>A single form of assessment is often used. </a:t>
            </a:r>
          </a:p>
          <a:p>
            <a:pPr>
              <a:buNone/>
            </a:pPr>
            <a:r>
              <a:rPr lang="en-US" b="1" dirty="0" smtClean="0">
                <a:solidFill>
                  <a:srgbClr val="FF0000"/>
                </a:solidFill>
              </a:rPr>
              <a:t>	</a:t>
            </a:r>
          </a:p>
          <a:p>
            <a:r>
              <a:rPr lang="en-US" b="1" dirty="0" smtClean="0">
                <a:solidFill>
                  <a:srgbClr val="002060"/>
                </a:solidFill>
              </a:rPr>
              <a:t>Students are assessed in multiple ways. </a:t>
            </a:r>
            <a:r>
              <a:rPr lang="en-US" b="1" dirty="0" smtClean="0"/>
              <a:t>	</a:t>
            </a:r>
          </a:p>
          <a:p>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r>
              <a:rPr lang="en-US" b="1" dirty="0" smtClean="0">
                <a:solidFill>
                  <a:srgbClr val="FF0000"/>
                </a:solidFill>
              </a:rPr>
              <a:t>The teacher provides whole-class standards for grading. </a:t>
            </a:r>
          </a:p>
          <a:p>
            <a:pPr>
              <a:buNone/>
            </a:pPr>
            <a:r>
              <a:rPr lang="en-US" b="1" dirty="0" smtClean="0"/>
              <a:t>	</a:t>
            </a:r>
          </a:p>
          <a:p>
            <a:r>
              <a:rPr lang="en-US" b="1" dirty="0" smtClean="0">
                <a:solidFill>
                  <a:srgbClr val="002060"/>
                </a:solidFill>
              </a:rPr>
              <a:t>Students work with the teacher to establish both whole-class and individual learning goals. 	</a:t>
            </a:r>
          </a:p>
          <a:p>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smtClean="0"/>
              <a:t>Differentiated Instruction Checklist </a:t>
            </a:r>
            <a:endParaRPr lang="en-US" dirty="0"/>
          </a:p>
        </p:txBody>
      </p:sp>
      <p:sp>
        <p:nvSpPr>
          <p:cNvPr id="3" name="Content Placeholder 2"/>
          <p:cNvSpPr>
            <a:spLocks noGrp="1"/>
          </p:cNvSpPr>
          <p:nvPr>
            <p:ph idx="1"/>
          </p:nvPr>
        </p:nvSpPr>
        <p:spPr/>
        <p:txBody>
          <a:bodyPr/>
          <a:lstStyle/>
          <a:p>
            <a:endParaRPr lang="en-US" dirty="0" smtClean="0"/>
          </a:p>
          <a:p>
            <a:r>
              <a:rPr lang="en-US" dirty="0" smtClean="0"/>
              <a:t>Use different products or assessments for the same content on a regular basis, rather than always using the same tests or assignments. 	</a:t>
            </a:r>
          </a:p>
          <a:p>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r>
              <a:rPr lang="en-US" dirty="0" smtClean="0"/>
              <a:t>Use a combination of short and longer culminating products, rather than just lengthy assignments.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Points</a:t>
            </a:r>
            <a:endParaRPr lang="en-US" dirty="0"/>
          </a:p>
        </p:txBody>
      </p:sp>
      <p:sp>
        <p:nvSpPr>
          <p:cNvPr id="3" name="Content Placeholder 2"/>
          <p:cNvSpPr>
            <a:spLocks noGrp="1"/>
          </p:cNvSpPr>
          <p:nvPr>
            <p:ph idx="1"/>
          </p:nvPr>
        </p:nvSpPr>
        <p:spPr/>
        <p:txBody>
          <a:bodyPr>
            <a:normAutofit fontScale="25000" lnSpcReduction="20000"/>
          </a:bodyPr>
          <a:lstStyle/>
          <a:p>
            <a:endParaRPr lang="en-US" dirty="0" smtClean="0"/>
          </a:p>
          <a:p>
            <a:r>
              <a:rPr lang="en-US" sz="5600" dirty="0" smtClean="0"/>
              <a:t>1. Focus on Know and Do, not just “know.” </a:t>
            </a:r>
          </a:p>
          <a:p>
            <a:pPr>
              <a:buNone/>
            </a:pPr>
            <a:endParaRPr lang="en-US" sz="5600" dirty="0" smtClean="0"/>
          </a:p>
          <a:p>
            <a:r>
              <a:rPr lang="en-US" sz="5600" dirty="0" smtClean="0"/>
              <a:t>2. Explicit, “on purpose” teaching of content </a:t>
            </a:r>
          </a:p>
          <a:p>
            <a:endParaRPr lang="en-US" sz="5600" dirty="0" smtClean="0"/>
          </a:p>
          <a:p>
            <a:r>
              <a:rPr lang="en-US" sz="5600" dirty="0" smtClean="0"/>
              <a:t>3. Explicit, “on purpose” teaching of the learning skills necessary to learn content. </a:t>
            </a:r>
          </a:p>
          <a:p>
            <a:endParaRPr lang="en-US" sz="5600" dirty="0" smtClean="0"/>
          </a:p>
          <a:p>
            <a:r>
              <a:rPr lang="en-US" sz="5600" dirty="0" smtClean="0"/>
              <a:t>4. Explicit link between instruction and assessment. </a:t>
            </a:r>
          </a:p>
          <a:p>
            <a:endParaRPr lang="en-US" sz="5600" dirty="0" smtClean="0"/>
          </a:p>
          <a:p>
            <a:r>
              <a:rPr lang="en-US" sz="5600" dirty="0" smtClean="0"/>
              <a:t>5. Direct connection and articulation between grades and between subjects. </a:t>
            </a:r>
          </a:p>
          <a:p>
            <a:endParaRPr lang="en-US" sz="5600" dirty="0" smtClean="0"/>
          </a:p>
          <a:p>
            <a:r>
              <a:rPr lang="en-US" sz="5600" dirty="0" smtClean="0"/>
              <a:t>6. Clearly defined roadmaps as to what is to be taught and what is to be learned at each grade level and in each subject. </a:t>
            </a:r>
          </a:p>
          <a:p>
            <a:endParaRPr lang="en-US" sz="5600" dirty="0" smtClean="0"/>
          </a:p>
          <a:p>
            <a:r>
              <a:rPr lang="en-US" sz="5600" dirty="0" smtClean="0"/>
              <a:t>7. A clear responsibility of all teachers to teach to the academic standards at all grade levels. </a:t>
            </a:r>
          </a:p>
          <a:p>
            <a:endParaRPr lang="en-US" sz="5600" dirty="0" smtClean="0"/>
          </a:p>
          <a:p>
            <a:r>
              <a:rPr lang="en-US" sz="5600" dirty="0" smtClean="0"/>
              <a:t>8. Specific lesson planning to include a variety of presentation and performance modes. </a:t>
            </a:r>
          </a:p>
          <a:p>
            <a:endParaRPr lang="en-US" sz="5600" dirty="0" smtClean="0"/>
          </a:p>
          <a:p>
            <a:r>
              <a:rPr lang="en-US" sz="5600" dirty="0" smtClean="0"/>
              <a:t>9. Teaching and learning to the test. </a:t>
            </a:r>
          </a:p>
          <a:p>
            <a:endParaRPr lang="en-US" sz="5600" dirty="0" smtClean="0"/>
          </a:p>
          <a:p>
            <a:r>
              <a:rPr lang="en-US" sz="5600" dirty="0" smtClean="0"/>
              <a:t>10. Recognizing that it is matter of “when” most students will master a particular standard, not “if.” The teaching always continues. </a:t>
            </a:r>
          </a:p>
          <a:p>
            <a:endParaRPr lang="en-US" sz="5600" dirty="0" smtClean="0"/>
          </a:p>
          <a:p>
            <a:r>
              <a:rPr lang="en-US" sz="5600" dirty="0" smtClean="0"/>
              <a:t>11. Teaching as more than presentation of the facts. </a:t>
            </a:r>
          </a:p>
          <a:p>
            <a:endParaRPr lang="en-US" sz="5600" dirty="0" smtClean="0"/>
          </a:p>
          <a:p>
            <a:r>
              <a:rPr lang="en-US" sz="5600" dirty="0" smtClean="0"/>
              <a:t>12. Utilizing materials in addition to the textbook. </a:t>
            </a:r>
          </a:p>
          <a:p>
            <a:endParaRPr lang="en-US" sz="5600" dirty="0" smtClean="0"/>
          </a:p>
          <a:p>
            <a:r>
              <a:rPr lang="en-US" sz="5600" dirty="0" smtClean="0"/>
              <a:t>13. Recognizing inherent weaknesses of textbooks. </a:t>
            </a:r>
          </a:p>
          <a:p>
            <a:endParaRPr lang="en-US" sz="560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r>
              <a:rPr lang="en-US" dirty="0" smtClean="0"/>
              <a:t>Use simple and complex products, rather than just complex products. 	</a:t>
            </a:r>
          </a:p>
          <a:p>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endParaRPr lang="en-US" dirty="0" smtClean="0"/>
          </a:p>
          <a:p>
            <a:r>
              <a:rPr lang="en-US" dirty="0" smtClean="0"/>
              <a:t>Use simple products to lead to more complex products. </a:t>
            </a:r>
          </a:p>
          <a:p>
            <a:endParaRPr lang="en-US" dirty="0" smtClean="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endParaRPr lang="en-US" dirty="0" smtClean="0"/>
          </a:p>
          <a:p>
            <a:endParaRPr lang="en-US" dirty="0" smtClean="0"/>
          </a:p>
          <a:p>
            <a:endParaRPr lang="en-US" dirty="0" smtClean="0"/>
          </a:p>
          <a:p>
            <a:r>
              <a:rPr lang="en-US" dirty="0" smtClean="0"/>
              <a:t>Use a variety of products per subject per marking period. </a:t>
            </a:r>
          </a:p>
          <a:p>
            <a:pPr>
              <a:buNone/>
            </a:pPr>
            <a:endParaRPr lang="en-US" dirty="0" smtClean="0"/>
          </a:p>
          <a:p>
            <a:pPr>
              <a:buNone/>
            </a:pPr>
            <a:endParaRPr lang="en-US" dirty="0" smtClean="0"/>
          </a:p>
          <a:p>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r>
              <a:rPr lang="en-US" dirty="0" smtClean="0"/>
              <a:t>Use a high frequency of products per subject per marking period. </a:t>
            </a:r>
          </a:p>
          <a:p>
            <a:pPr>
              <a:buNone/>
            </a:pPr>
            <a:r>
              <a:rPr lang="en-US" dirty="0" smtClean="0"/>
              <a:t>	</a:t>
            </a:r>
          </a:p>
          <a:p>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r>
              <a:rPr lang="en-US" dirty="0" smtClean="0"/>
              <a:t>Relate products directly to learning objectives, benchmarks, or standards so assessment is “on purpose.” </a:t>
            </a:r>
          </a:p>
          <a:p>
            <a:pPr>
              <a:buNone/>
            </a:pPr>
            <a:endParaRPr lang="en-US" dirty="0" smtClean="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endParaRPr lang="en-US" dirty="0" smtClean="0"/>
          </a:p>
          <a:p>
            <a:r>
              <a:rPr lang="en-US" dirty="0" smtClean="0"/>
              <a:t>Use a combination of skill analyses, rubrics, checklists, and traditional (multiple choice, true/false, short answer) assessments during the marking period. </a:t>
            </a:r>
          </a:p>
          <a:p>
            <a:pPr>
              <a:buNone/>
            </a:pPr>
            <a:endParaRPr lang="en-US" dirty="0" smtClean="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r>
              <a:rPr lang="en-US" dirty="0" smtClean="0"/>
              <a:t>Move products and assessments beyond measuring “facts only” so that students have to “do” something with the information. </a:t>
            </a:r>
          </a:p>
          <a:p>
            <a:pPr>
              <a:buNone/>
            </a:pPr>
            <a:endParaRPr lang="en-US" dirty="0" smtClean="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endParaRPr lang="en-US" dirty="0" smtClean="0"/>
          </a:p>
          <a:p>
            <a:r>
              <a:rPr lang="en-US" dirty="0" smtClean="0"/>
              <a:t>Develop and use performance assessments within the context of regular class periods, rather than just using performance assessments for outside assignments. </a:t>
            </a:r>
          </a:p>
          <a:p>
            <a:pPr>
              <a:buNone/>
            </a:pPr>
            <a:endParaRPr lang="en-US" dirty="0" smtClean="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r>
              <a:rPr lang="en-US" dirty="0" smtClean="0"/>
              <a:t>Incorporate short, direct, and frequent performance assessments as a starting point to longer, project-based performance assessments. </a:t>
            </a:r>
          </a:p>
          <a:p>
            <a:pPr>
              <a:buNone/>
            </a:pPr>
            <a:endParaRPr lang="en-US" dirty="0" smtClean="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r>
              <a:rPr lang="en-US" dirty="0" smtClean="0"/>
              <a:t>Count performance assessments as much as traditional assessments in grades. </a:t>
            </a:r>
          </a:p>
          <a:p>
            <a:pPr>
              <a:buNone/>
            </a:pPr>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Whole Classroom Practices</a:t>
            </a:r>
            <a:endParaRPr lang="en-US" dirty="0"/>
          </a:p>
        </p:txBody>
      </p:sp>
      <p:sp>
        <p:nvSpPr>
          <p:cNvPr id="3" name="Content Placeholder 2"/>
          <p:cNvSpPr>
            <a:spLocks noGrp="1"/>
          </p:cNvSpPr>
          <p:nvPr>
            <p:ph idx="1"/>
          </p:nvPr>
        </p:nvSpPr>
        <p:spPr/>
        <p:txBody>
          <a:bodyPr>
            <a:normAutofit fontScale="70000" lnSpcReduction="20000"/>
          </a:bodyPr>
          <a:lstStyle/>
          <a:p>
            <a:endParaRPr lang="en-US" dirty="0" smtClean="0"/>
          </a:p>
          <a:p>
            <a:r>
              <a:rPr lang="en-US" dirty="0" smtClean="0"/>
              <a:t>1. Differentiate Instruction based on the curriculum, not the textbook </a:t>
            </a:r>
          </a:p>
          <a:p>
            <a:endParaRPr lang="en-US" dirty="0" smtClean="0"/>
          </a:p>
          <a:p>
            <a:r>
              <a:rPr lang="en-US" dirty="0" smtClean="0"/>
              <a:t>2. Make a distinction between the “what” (learning objectives or standards) and the “how,” (strategies, instructional techniques, assessments, materials, and activities) </a:t>
            </a:r>
          </a:p>
          <a:p>
            <a:endParaRPr lang="en-US" dirty="0" smtClean="0"/>
          </a:p>
          <a:p>
            <a:r>
              <a:rPr lang="en-US" dirty="0" smtClean="0"/>
              <a:t>3. Be sure that instruction and learning involve many different levels of critical thinking, involvement, and complexity, such as in Bloom’s Taxonomy. </a:t>
            </a:r>
          </a:p>
          <a:p>
            <a:endParaRPr lang="en-US" dirty="0" smtClean="0"/>
          </a:p>
          <a:p>
            <a:r>
              <a:rPr lang="en-US" dirty="0" smtClean="0"/>
              <a:t>4. Recognize and differentiate instruction to different learning styles, such as auditory, visual, and kinesthetic (kids doing things with what they have learned) </a:t>
            </a:r>
          </a:p>
          <a:p>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r>
              <a:rPr lang="en-US" dirty="0" smtClean="0"/>
              <a:t>Provide clear and concise components of assignments in checklists or rubrics. </a:t>
            </a:r>
          </a:p>
          <a:p>
            <a:pPr>
              <a:buNone/>
            </a:pPr>
            <a:endParaRPr lang="en-US" dirty="0" smtClean="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r>
              <a:rPr lang="en-US" dirty="0" smtClean="0"/>
              <a:t>Develop study guides when developing the assessment and use them during instruction. </a:t>
            </a:r>
          </a:p>
          <a:p>
            <a:pPr>
              <a:buNone/>
            </a:pPr>
            <a:endParaRPr lang="en-US" dirty="0" smtClean="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r>
              <a:rPr lang="en-US" dirty="0" smtClean="0"/>
              <a:t>Instruct students on test taking skills. </a:t>
            </a:r>
          </a:p>
          <a:p>
            <a:pPr>
              <a:buNone/>
            </a:pPr>
            <a:endParaRPr lang="en-US" dirty="0" smtClean="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r>
              <a:rPr lang="en-US" dirty="0" smtClean="0"/>
              <a:t>Develop the assessment for a particular unit or topic before teaching it. </a:t>
            </a:r>
          </a:p>
          <a:p>
            <a:pPr>
              <a:buNone/>
            </a:pPr>
            <a:endParaRPr lang="en-US" dirty="0" smtClean="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“What Students Do” </a:t>
            </a:r>
            <a:endParaRPr lang="en-US" dirty="0"/>
          </a:p>
        </p:txBody>
      </p:sp>
      <p:sp>
        <p:nvSpPr>
          <p:cNvPr id="3" name="Content Placeholder 2"/>
          <p:cNvSpPr>
            <a:spLocks noGrp="1"/>
          </p:cNvSpPr>
          <p:nvPr>
            <p:ph idx="1"/>
          </p:nvPr>
        </p:nvSpPr>
        <p:spPr/>
        <p:txBody>
          <a:bodyPr>
            <a:normAutofit fontScale="25000" lnSpcReduction="20000"/>
          </a:bodyPr>
          <a:lstStyle/>
          <a:p>
            <a:endParaRPr lang="en-US" dirty="0" smtClean="0"/>
          </a:p>
          <a:p>
            <a:endParaRPr lang="en-US" dirty="0" smtClean="0"/>
          </a:p>
          <a:p>
            <a:endParaRPr lang="en-US" dirty="0" smtClean="0"/>
          </a:p>
          <a:p>
            <a:r>
              <a:rPr lang="en-US" sz="7200" dirty="0" smtClean="0"/>
              <a:t>Develop and use short, direct, and frequent activities to target learning objectives, rather than only lengthy tests</a:t>
            </a:r>
            <a:r>
              <a:rPr lang="en-US" sz="5500" dirty="0" smtClean="0"/>
              <a:t>. 	</a:t>
            </a:r>
          </a:p>
          <a:p>
            <a:endParaRPr lang="en-US" sz="5500" dirty="0" smtClean="0"/>
          </a:p>
          <a:p>
            <a:endParaRPr lang="en-US" sz="5500" dirty="0" smtClean="0"/>
          </a:p>
          <a:p>
            <a:r>
              <a:rPr lang="en-US" sz="7200" dirty="0" smtClean="0"/>
              <a:t> Integrate traditional activities such as asking questions, sharing with a partner, checking each other’s work, note taking, and organizers with other activities, and grade these activities. 	</a:t>
            </a:r>
          </a:p>
          <a:p>
            <a:endParaRPr lang="en-US" sz="5500" dirty="0" smtClean="0"/>
          </a:p>
          <a:p>
            <a:endParaRPr lang="en-US" sz="5500" dirty="0" smtClean="0"/>
          </a:p>
          <a:p>
            <a:r>
              <a:rPr lang="en-US" sz="7200" dirty="0" smtClean="0"/>
              <a:t>Relate activities directly to the learning objectives, benchmarks or standards so that there is a direct connection</a:t>
            </a:r>
            <a:r>
              <a:rPr lang="en-US" sz="5500" dirty="0" smtClean="0"/>
              <a:t>. </a:t>
            </a:r>
          </a:p>
          <a:p>
            <a:pPr>
              <a:buNone/>
            </a:pPr>
            <a:endParaRPr lang="en-US" sz="5500" dirty="0" smtClean="0"/>
          </a:p>
          <a:p>
            <a:endParaRPr lang="en-US" sz="5500" dirty="0" smtClean="0"/>
          </a:p>
          <a:p>
            <a:r>
              <a:rPr lang="en-US" sz="7200" dirty="0" smtClean="0"/>
              <a:t>Design activities that outline steps for students and include scoring guides or rubrics. 	</a:t>
            </a:r>
          </a:p>
          <a:p>
            <a:endParaRPr lang="en-US" sz="5500" dirty="0" smtClean="0"/>
          </a:p>
          <a:p>
            <a:endParaRPr lang="en-US" sz="5500" dirty="0" smtClean="0"/>
          </a:p>
          <a:p>
            <a:r>
              <a:rPr lang="en-US" sz="7200" dirty="0" smtClean="0"/>
              <a:t>Design activities that will become the assessments so that structured activities count for the grade. 	</a:t>
            </a:r>
          </a:p>
          <a:p>
            <a:endParaRPr lang="en-US" sz="7200"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Differentiating Content </a:t>
            </a:r>
            <a:endParaRPr lang="en-US" dirty="0"/>
          </a:p>
        </p:txBody>
      </p:sp>
      <p:sp>
        <p:nvSpPr>
          <p:cNvPr id="3" name="Content Placeholder 2"/>
          <p:cNvSpPr>
            <a:spLocks noGrp="1"/>
          </p:cNvSpPr>
          <p:nvPr>
            <p:ph idx="1"/>
          </p:nvPr>
        </p:nvSpPr>
        <p:spPr>
          <a:xfrm>
            <a:off x="457200" y="1371600"/>
            <a:ext cx="8229600" cy="4800917"/>
          </a:xfrm>
        </p:spPr>
        <p:txBody>
          <a:bodyPr>
            <a:normAutofit fontScale="32500" lnSpcReduction="20000"/>
          </a:bodyPr>
          <a:lstStyle/>
          <a:p>
            <a:endParaRPr lang="en-US" dirty="0" smtClean="0"/>
          </a:p>
          <a:p>
            <a:endParaRPr lang="en-US" dirty="0" smtClean="0"/>
          </a:p>
          <a:p>
            <a:endParaRPr lang="en-US" dirty="0" smtClean="0"/>
          </a:p>
          <a:p>
            <a:r>
              <a:rPr lang="en-US" sz="3800" dirty="0" smtClean="0"/>
              <a:t> </a:t>
            </a:r>
            <a:r>
              <a:rPr lang="en-US" sz="5500" dirty="0" smtClean="0"/>
              <a:t>Analyze students’ readiness levels for specific content before teaching it	</a:t>
            </a:r>
          </a:p>
          <a:p>
            <a:endParaRPr lang="en-US" sz="3800" dirty="0" smtClean="0"/>
          </a:p>
          <a:p>
            <a:endParaRPr lang="en-US" sz="3800" dirty="0" smtClean="0"/>
          </a:p>
          <a:p>
            <a:r>
              <a:rPr lang="en-US" sz="3800" dirty="0" smtClean="0"/>
              <a:t> </a:t>
            </a:r>
            <a:r>
              <a:rPr lang="en-US" sz="5500" dirty="0" smtClean="0"/>
              <a:t>Move content from concrete to abstract along a continuum in all units. </a:t>
            </a:r>
          </a:p>
          <a:p>
            <a:pPr>
              <a:buNone/>
            </a:pPr>
            <a:r>
              <a:rPr lang="en-US" sz="5500" dirty="0" smtClean="0"/>
              <a:t>	</a:t>
            </a:r>
          </a:p>
          <a:p>
            <a:endParaRPr lang="en-US" sz="3800" dirty="0" smtClean="0"/>
          </a:p>
          <a:p>
            <a:endParaRPr lang="en-US" sz="5500" dirty="0" smtClean="0"/>
          </a:p>
          <a:p>
            <a:r>
              <a:rPr lang="en-US" sz="5500" dirty="0" smtClean="0"/>
              <a:t> Base content on the curriculum, not the textbook. </a:t>
            </a:r>
          </a:p>
          <a:p>
            <a:pPr>
              <a:buNone/>
            </a:pPr>
            <a:r>
              <a:rPr lang="en-US" sz="5500" dirty="0" smtClean="0"/>
              <a:t>	</a:t>
            </a:r>
          </a:p>
          <a:p>
            <a:pPr>
              <a:buNone/>
            </a:pPr>
            <a:endParaRPr lang="en-US" sz="3800" dirty="0" smtClean="0"/>
          </a:p>
          <a:p>
            <a:endParaRPr lang="en-US" sz="3800" dirty="0" smtClean="0"/>
          </a:p>
          <a:p>
            <a:r>
              <a:rPr lang="en-US" sz="5500" dirty="0" smtClean="0"/>
              <a:t>Recognize inherent weaknesses in textbooks, particularly the heavy emphasis on facts, and then adjust content presentation accordingly to include concepts and principles. </a:t>
            </a:r>
          </a:p>
          <a:p>
            <a:pPr>
              <a:buNone/>
            </a:pPr>
            <a:r>
              <a:rPr lang="en-US" sz="5500" dirty="0" smtClean="0"/>
              <a:t>	</a:t>
            </a:r>
          </a:p>
          <a:p>
            <a:endParaRPr lang="en-US" sz="3800" dirty="0" smtClean="0"/>
          </a:p>
          <a:p>
            <a:endParaRPr lang="en-US" sz="3800" dirty="0" smtClean="0"/>
          </a:p>
          <a:p>
            <a:r>
              <a:rPr lang="en-US" sz="5500" dirty="0" smtClean="0"/>
              <a:t> Make the connection to concepts and principles from facts presented in text materials. </a:t>
            </a:r>
          </a:p>
          <a:p>
            <a:pPr>
              <a:buNone/>
            </a:pPr>
            <a:r>
              <a:rPr lang="en-US" sz="5500" dirty="0" smtClean="0"/>
              <a:t>	</a:t>
            </a:r>
          </a:p>
          <a:p>
            <a:endParaRPr lang="en-US" sz="3800"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295400"/>
            <a:ext cx="8229600" cy="5181600"/>
          </a:xfrm>
        </p:spPr>
        <p:txBody>
          <a:bodyPr>
            <a:normAutofit fontScale="55000" lnSpcReduction="20000"/>
          </a:bodyPr>
          <a:lstStyle/>
          <a:p>
            <a:endParaRPr lang="en-US" dirty="0" smtClean="0"/>
          </a:p>
          <a:p>
            <a:endParaRPr lang="en-US" dirty="0" smtClean="0"/>
          </a:p>
          <a:p>
            <a:endParaRPr lang="en-US" dirty="0" smtClean="0"/>
          </a:p>
          <a:p>
            <a:r>
              <a:rPr lang="en-US" dirty="0" smtClean="0"/>
              <a:t>Analyze text content and break down the material into sections. 	</a:t>
            </a:r>
          </a:p>
          <a:p>
            <a:endParaRPr lang="en-US" dirty="0" smtClean="0"/>
          </a:p>
          <a:p>
            <a:endParaRPr lang="en-US" dirty="0" smtClean="0"/>
          </a:p>
          <a:p>
            <a:r>
              <a:rPr lang="en-US" dirty="0" smtClean="0"/>
              <a:t>7. Analyze content and re-organize the material into steps according to the curriculum scope and sequence. 	</a:t>
            </a:r>
          </a:p>
          <a:p>
            <a:endParaRPr lang="en-US" dirty="0" smtClean="0"/>
          </a:p>
          <a:p>
            <a:endParaRPr lang="en-US" dirty="0" smtClean="0"/>
          </a:p>
          <a:p>
            <a:r>
              <a:rPr lang="en-US" dirty="0" smtClean="0"/>
              <a:t>8. Present information through a combination of visual, auditory, and kinesthetic modes. 	</a:t>
            </a:r>
          </a:p>
          <a:p>
            <a:endParaRPr lang="en-US" dirty="0" smtClean="0"/>
          </a:p>
          <a:p>
            <a:endParaRPr lang="en-US" dirty="0" smtClean="0"/>
          </a:p>
          <a:p>
            <a:r>
              <a:rPr lang="en-US" dirty="0" smtClean="0"/>
              <a:t>9. Have students express information through a combination of visual, auditory, and kinesthetic modes. 	</a:t>
            </a:r>
          </a:p>
          <a:p>
            <a:endParaRPr lang="en-US" dirty="0" smtClean="0"/>
          </a:p>
          <a:p>
            <a:endParaRPr lang="en-US" dirty="0" smtClean="0"/>
          </a:p>
          <a:p>
            <a:r>
              <a:rPr lang="en-US" dirty="0" smtClean="0"/>
              <a:t>10. Make sure that content emphasizes both “know” and “do” aspects of learning</a:t>
            </a:r>
            <a:r>
              <a:rPr lang="en-US" smtClean="0"/>
              <a:t>. </a:t>
            </a:r>
            <a:r>
              <a:rPr lang="en-US" dirty="0" smtClean="0"/>
              <a:t>	</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idx="1"/>
          </p:nvPr>
        </p:nvSpPr>
        <p:spPr/>
        <p:txBody>
          <a:bodyPr>
            <a:normAutofit fontScale="85000" lnSpcReduction="20000"/>
          </a:bodyPr>
          <a:lstStyle/>
          <a:p>
            <a:endParaRPr lang="en-US" dirty="0" smtClean="0"/>
          </a:p>
          <a:p>
            <a:r>
              <a:rPr lang="en-US" dirty="0" smtClean="0"/>
              <a:t>5. Recognize brain research that indicates to us that students have to do something with the facts in order to even remember the facts. </a:t>
            </a:r>
          </a:p>
          <a:p>
            <a:endParaRPr lang="en-US" dirty="0" smtClean="0"/>
          </a:p>
          <a:p>
            <a:r>
              <a:rPr lang="en-US" dirty="0" smtClean="0"/>
              <a:t>6. Recognize brain research that indicates to us that students have to make connections in the learning if learning is to be more than a set of facts. </a:t>
            </a:r>
          </a:p>
          <a:p>
            <a:r>
              <a:rPr lang="en-US" dirty="0" smtClean="0"/>
              <a:t>7. Provide for different types of testing in each subject. </a:t>
            </a:r>
          </a:p>
          <a:p>
            <a:r>
              <a:rPr lang="en-US" dirty="0" smtClean="0"/>
              <a:t>8. Testing in each subject should be frequent during a nine week marking period.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idx="1"/>
          </p:nvPr>
        </p:nvSpPr>
        <p:spPr/>
        <p:txBody>
          <a:bodyPr>
            <a:normAutofit fontScale="77500" lnSpcReduction="20000"/>
          </a:bodyPr>
          <a:lstStyle/>
          <a:p>
            <a:endParaRPr lang="en-US" dirty="0" smtClean="0"/>
          </a:p>
          <a:p>
            <a:r>
              <a:rPr lang="en-US" dirty="0" smtClean="0"/>
              <a:t>9. There should be many different types of assessment utilized during a nine-week marking period. </a:t>
            </a:r>
          </a:p>
          <a:p>
            <a:endParaRPr lang="en-US" dirty="0" smtClean="0"/>
          </a:p>
          <a:p>
            <a:r>
              <a:rPr lang="en-US" dirty="0" smtClean="0"/>
              <a:t>10. Provide for multiple ways for students to arrive at the learning objective or standard. </a:t>
            </a:r>
          </a:p>
          <a:p>
            <a:endParaRPr lang="en-US" dirty="0" smtClean="0"/>
          </a:p>
          <a:p>
            <a:r>
              <a:rPr lang="en-US" dirty="0" smtClean="0"/>
              <a:t>11. Utilize a lesson plan design that allows for students to organize and sequence information. </a:t>
            </a:r>
          </a:p>
          <a:p>
            <a:endParaRPr lang="en-US" dirty="0" smtClean="0"/>
          </a:p>
          <a:p>
            <a:r>
              <a:rPr lang="en-US" dirty="0" smtClean="0"/>
              <a:t>12. Utilize a lesson plan design that allows for students to practice what they have just learned in order to verify the learning. </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idx="1"/>
          </p:nvPr>
        </p:nvSpPr>
        <p:spPr/>
        <p:txBody>
          <a:bodyPr>
            <a:normAutofit fontScale="85000" lnSpcReduction="20000"/>
          </a:bodyPr>
          <a:lstStyle/>
          <a:p>
            <a:endParaRPr lang="en-US" dirty="0" smtClean="0"/>
          </a:p>
          <a:p>
            <a:r>
              <a:rPr lang="en-US" dirty="0" smtClean="0"/>
              <a:t>13. Utilize opportunities for students to paraphrase, or to put information in their own words, during a class. </a:t>
            </a:r>
          </a:p>
          <a:p>
            <a:endParaRPr lang="en-US" dirty="0" smtClean="0"/>
          </a:p>
          <a:p>
            <a:r>
              <a:rPr lang="en-US" dirty="0" smtClean="0"/>
              <a:t>14. Differentiate between the “know” and “do” aspects of each learning objective. This differentiating typically means that teachers have to add more of the “do” portion to many learning objectives because historically much of curriculum is based on knowing and much less based on actually doing something with the subject (doing the subject). </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66</TotalTime>
  <Words>2481</Words>
  <Application>Microsoft Office PowerPoint</Application>
  <PresentationFormat>On-screen Show (4:3)</PresentationFormat>
  <Paragraphs>479</Paragraphs>
  <Slides>66</Slides>
  <Notes>65</Notes>
  <HiddenSlides>0</HiddenSlides>
  <MMClips>0</MMClips>
  <ScaleCrop>false</ScaleCrop>
  <HeadingPairs>
    <vt:vector size="4" baseType="variant">
      <vt:variant>
        <vt:lpstr>Theme</vt:lpstr>
      </vt:variant>
      <vt:variant>
        <vt:i4>1</vt:i4>
      </vt:variant>
      <vt:variant>
        <vt:lpstr>Slide Titles</vt:lpstr>
      </vt:variant>
      <vt:variant>
        <vt:i4>66</vt:i4>
      </vt:variant>
    </vt:vector>
  </HeadingPairs>
  <TitlesOfParts>
    <vt:vector size="67" baseType="lpstr">
      <vt:lpstr>Foundry</vt:lpstr>
      <vt:lpstr>Differentiated Instruction</vt:lpstr>
      <vt:lpstr>Differentiated Instruction IS… </vt:lpstr>
      <vt:lpstr>Differentiated Instruction is NOT… </vt:lpstr>
      <vt:lpstr>Key Points to Remember </vt:lpstr>
      <vt:lpstr>Additional Points</vt:lpstr>
      <vt:lpstr>Whole Classroom Practices</vt:lpstr>
      <vt:lpstr>Continued</vt:lpstr>
      <vt:lpstr>Continued</vt:lpstr>
      <vt:lpstr>Continued</vt:lpstr>
      <vt:lpstr>Small Group Instruction </vt:lpstr>
      <vt:lpstr>Continued</vt:lpstr>
      <vt:lpstr>Continued</vt:lpstr>
      <vt:lpstr>Varying the Content </vt:lpstr>
      <vt:lpstr>PowerPoint Presentation</vt:lpstr>
      <vt:lpstr>PowerPoint Presentation</vt:lpstr>
      <vt:lpstr>PowerPoint Presentation</vt:lpstr>
      <vt:lpstr>PowerPoint Presentation</vt:lpstr>
      <vt:lpstr>PowerPoint Presentation</vt:lpstr>
      <vt:lpstr>Differentiated Instruction—Self Assessment </vt:lpstr>
      <vt:lpstr>PowerPoint Presentation</vt:lpstr>
      <vt:lpstr>PowerPoint Presentation</vt:lpstr>
      <vt:lpstr>PowerPoint Presentation</vt:lpstr>
      <vt:lpstr>PowerPoint Presentation</vt:lpstr>
      <vt:lpstr>Practices for All Students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Traditional Classroom  versus  Differentiated Classroom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Differentiated Instruction Checklist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Students Do” </vt:lpstr>
      <vt:lpstr>Differentiating Content </vt:lpstr>
      <vt:lpstr>PowerPoint Presentation</vt:lpstr>
    </vt:vector>
  </TitlesOfParts>
  <Company>Gardner-Webb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Differentiated Instruction</dc:title>
  <dc:creator>AEURY</dc:creator>
  <cp:lastModifiedBy>User</cp:lastModifiedBy>
  <cp:revision>20</cp:revision>
  <dcterms:created xsi:type="dcterms:W3CDTF">2009-10-12T18:17:11Z</dcterms:created>
  <dcterms:modified xsi:type="dcterms:W3CDTF">2012-08-22T17:58:25Z</dcterms:modified>
</cp:coreProperties>
</file>